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61" autoAdjust="0"/>
    <p:restoredTop sz="94660"/>
  </p:normalViewPr>
  <p:slideViewPr>
    <p:cSldViewPr snapToGrid="0">
      <p:cViewPr varScale="1">
        <p:scale>
          <a:sx n="75" d="100"/>
          <a:sy n="75" d="100"/>
        </p:scale>
        <p:origin x="84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AAFC-CB14-4246-9CD3-E53B1A7B529C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1FCAD-D9BD-4C0D-AA89-46D1E9F82B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968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AAFC-CB14-4246-9CD3-E53B1A7B529C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1FCAD-D9BD-4C0D-AA89-46D1E9F82B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752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AAFC-CB14-4246-9CD3-E53B1A7B529C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1FCAD-D9BD-4C0D-AA89-46D1E9F82B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689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AAFC-CB14-4246-9CD3-E53B1A7B529C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1FCAD-D9BD-4C0D-AA89-46D1E9F82B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70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AAFC-CB14-4246-9CD3-E53B1A7B529C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1FCAD-D9BD-4C0D-AA89-46D1E9F82B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432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AAFC-CB14-4246-9CD3-E53B1A7B529C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1FCAD-D9BD-4C0D-AA89-46D1E9F82B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12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AAFC-CB14-4246-9CD3-E53B1A7B529C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1FCAD-D9BD-4C0D-AA89-46D1E9F82B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57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AAFC-CB14-4246-9CD3-E53B1A7B529C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1FCAD-D9BD-4C0D-AA89-46D1E9F82B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277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AAFC-CB14-4246-9CD3-E53B1A7B529C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1FCAD-D9BD-4C0D-AA89-46D1E9F82B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377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AAFC-CB14-4246-9CD3-E53B1A7B529C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1FCAD-D9BD-4C0D-AA89-46D1E9F82B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590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AAFC-CB14-4246-9CD3-E53B1A7B529C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1FCAD-D9BD-4C0D-AA89-46D1E9F82B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049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AAAFC-CB14-4246-9CD3-E53B1A7B529C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1FCAD-D9BD-4C0D-AA89-46D1E9F82B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341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25" y="2943225"/>
            <a:ext cx="1809750" cy="1333500"/>
          </a:xfrm>
          <a:prstGeom prst="rect">
            <a:avLst/>
          </a:prstGeom>
        </p:spPr>
      </p:pic>
      <p:sp>
        <p:nvSpPr>
          <p:cNvPr id="4" name="直方体 3"/>
          <p:cNvSpPr/>
          <p:nvPr/>
        </p:nvSpPr>
        <p:spPr>
          <a:xfrm rot="1467961">
            <a:off x="794129" y="3236764"/>
            <a:ext cx="2333625" cy="946779"/>
          </a:xfrm>
          <a:prstGeom prst="cube">
            <a:avLst>
              <a:gd name="adj" fmla="val 92664"/>
            </a:avLst>
          </a:prstGeom>
          <a:solidFill>
            <a:srgbClr val="FFC000">
              <a:alpha val="7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直方体 4"/>
          <p:cNvSpPr/>
          <p:nvPr/>
        </p:nvSpPr>
        <p:spPr>
          <a:xfrm rot="1348595">
            <a:off x="1689228" y="3466486"/>
            <a:ext cx="737036" cy="342900"/>
          </a:xfrm>
          <a:prstGeom prst="cube">
            <a:avLst>
              <a:gd name="adj" fmla="val 81250"/>
            </a:avLst>
          </a:prstGeom>
          <a:solidFill>
            <a:srgbClr val="FF0000">
              <a:alpha val="7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>
            <a:cxnSpLocks/>
          </p:cNvCxnSpPr>
          <p:nvPr/>
        </p:nvCxnSpPr>
        <p:spPr>
          <a:xfrm flipV="1">
            <a:off x="449372" y="3609975"/>
            <a:ext cx="687542" cy="10330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131763" y="4670984"/>
            <a:ext cx="63001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/>
              <a:t>耐熱板（発注者用意）</a:t>
            </a:r>
            <a:endParaRPr kumimoji="1" lang="en-US" altLang="ja-JP" u="sng" dirty="0"/>
          </a:p>
          <a:p>
            <a:r>
              <a:rPr kumimoji="1" lang="ja-JP" altLang="en-US" dirty="0"/>
              <a:t>幅</a:t>
            </a:r>
            <a:r>
              <a:rPr kumimoji="1" lang="en-US" altLang="ja-JP" dirty="0"/>
              <a:t>100 mm×</a:t>
            </a:r>
            <a:r>
              <a:rPr kumimoji="1" lang="ja-JP" altLang="en-US" dirty="0"/>
              <a:t>奥行き</a:t>
            </a:r>
            <a:r>
              <a:rPr kumimoji="1" lang="en-US" altLang="ja-JP" dirty="0"/>
              <a:t>100 mm×</a:t>
            </a:r>
            <a:r>
              <a:rPr kumimoji="1" lang="ja-JP" altLang="en-US" dirty="0"/>
              <a:t>厚さ</a:t>
            </a:r>
            <a:r>
              <a:rPr kumimoji="1" lang="en-US" altLang="ja-JP" dirty="0"/>
              <a:t>10 mm</a:t>
            </a:r>
          </a:p>
          <a:p>
            <a:r>
              <a:rPr kumimoji="1" lang="ja-JP" altLang="en-US" dirty="0"/>
              <a:t>菱電化成株式会社製ミオレックス</a:t>
            </a:r>
            <a:r>
              <a:rPr kumimoji="1" lang="en-US" altLang="ja-JP" dirty="0"/>
              <a:t>PGX-595</a:t>
            </a:r>
          </a:p>
          <a:p>
            <a:r>
              <a:rPr kumimoji="1" lang="ja-JP" altLang="en-US" dirty="0"/>
              <a:t>耐熱板の中心を円の中心とした直径</a:t>
            </a:r>
            <a:r>
              <a:rPr kumimoji="1" lang="en-US" altLang="ja-JP" dirty="0"/>
              <a:t>10 mm</a:t>
            </a:r>
            <a:r>
              <a:rPr kumimoji="1" lang="ja-JP" altLang="en-US" dirty="0"/>
              <a:t>の貫通穴あり．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85157" y="942467"/>
            <a:ext cx="84946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/>
              <a:t>高張力鋼板，</a:t>
            </a:r>
            <a:r>
              <a:rPr kumimoji="1" lang="en-US" altLang="ja-JP" u="sng" dirty="0"/>
              <a:t>SUS304</a:t>
            </a:r>
            <a:r>
              <a:rPr kumimoji="1" lang="ja-JP" altLang="en-US" u="sng" dirty="0"/>
              <a:t>ステンレス鋼板（発注者用意）</a:t>
            </a:r>
            <a:endParaRPr kumimoji="1" lang="en-US" altLang="ja-JP" u="sng" dirty="0"/>
          </a:p>
          <a:p>
            <a:r>
              <a:rPr kumimoji="1" lang="ja-JP" altLang="en-US" dirty="0"/>
              <a:t>幅</a:t>
            </a:r>
            <a:r>
              <a:rPr kumimoji="1" lang="en-US" altLang="ja-JP" dirty="0"/>
              <a:t>20</a:t>
            </a:r>
            <a:r>
              <a:rPr kumimoji="1" lang="ja-JP" altLang="en-US" dirty="0"/>
              <a:t> </a:t>
            </a:r>
            <a:r>
              <a:rPr kumimoji="1" lang="en-US" altLang="ja-JP" dirty="0"/>
              <a:t>mm×</a:t>
            </a:r>
            <a:r>
              <a:rPr kumimoji="1" lang="ja-JP" altLang="en-US" dirty="0"/>
              <a:t>奥行き</a:t>
            </a:r>
            <a:r>
              <a:rPr kumimoji="1" lang="en-US" altLang="ja-JP" dirty="0"/>
              <a:t>20 mm×</a:t>
            </a:r>
            <a:r>
              <a:rPr kumimoji="1" lang="ja-JP" altLang="en-US" dirty="0"/>
              <a:t>厚さ</a:t>
            </a:r>
            <a:r>
              <a:rPr kumimoji="1" lang="en-US" altLang="ja-JP" dirty="0"/>
              <a:t>1.2 mm</a:t>
            </a:r>
          </a:p>
          <a:p>
            <a:r>
              <a:rPr kumimoji="1" lang="ja-JP" altLang="en-US" dirty="0"/>
              <a:t>耐熱板上に高張力鋼板もしくは</a:t>
            </a:r>
            <a:r>
              <a:rPr kumimoji="1" lang="en-US" altLang="ja-JP" dirty="0"/>
              <a:t>SUS304</a:t>
            </a:r>
            <a:r>
              <a:rPr kumimoji="1" lang="ja-JP" altLang="en-US" dirty="0"/>
              <a:t>ステンレス鋼</a:t>
            </a:r>
            <a:r>
              <a:rPr kumimoji="1" lang="en-US" altLang="ja-JP" dirty="0"/>
              <a:t>1</a:t>
            </a:r>
            <a:r>
              <a:rPr kumimoji="1" lang="ja-JP" altLang="en-US" dirty="0"/>
              <a:t>枚を配置．</a:t>
            </a:r>
            <a:endParaRPr kumimoji="1" lang="en-US" altLang="ja-JP" dirty="0"/>
          </a:p>
          <a:p>
            <a:r>
              <a:rPr kumimoji="1" lang="ja-JP" altLang="en-US" dirty="0"/>
              <a:t>耐熱板の中心と鋼板の中心は一致し，それぞれの四辺が平行になるように配置．</a:t>
            </a:r>
            <a:endParaRPr kumimoji="1" lang="en-US" altLang="ja-JP" dirty="0"/>
          </a:p>
        </p:txBody>
      </p:sp>
      <p:cxnSp>
        <p:nvCxnSpPr>
          <p:cNvPr id="20" name="直線コネクタ 19"/>
          <p:cNvCxnSpPr>
            <a:cxnSpLocks/>
          </p:cNvCxnSpPr>
          <p:nvPr/>
        </p:nvCxnSpPr>
        <p:spPr>
          <a:xfrm>
            <a:off x="510028" y="2121917"/>
            <a:ext cx="1547718" cy="15033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1A792B-A719-FE5B-B88B-6F40FD3D2EB1}"/>
              </a:ext>
            </a:extLst>
          </p:cNvPr>
          <p:cNvSpPr txBox="1"/>
          <p:nvPr/>
        </p:nvSpPr>
        <p:spPr>
          <a:xfrm>
            <a:off x="3305175" y="2692292"/>
            <a:ext cx="3417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/>
              <a:t>高周波コイル（受注者用意）</a:t>
            </a:r>
            <a:r>
              <a:rPr kumimoji="1" lang="ja-JP" altLang="en-US" u="sng" baseline="30000" dirty="0"/>
              <a:t>＊</a:t>
            </a:r>
            <a:r>
              <a:rPr kumimoji="1" lang="en-US" altLang="ja-JP" u="sng" baseline="30000" dirty="0"/>
              <a:t>2</a:t>
            </a:r>
          </a:p>
          <a:p>
            <a:r>
              <a:rPr kumimoji="1" lang="ja-JP" altLang="en-US" dirty="0"/>
              <a:t>耐熱板より下方に配置．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E06013E-BEBE-C4AF-8FA7-018A462F6F96}"/>
              </a:ext>
            </a:extLst>
          </p:cNvPr>
          <p:cNvSpPr txBox="1"/>
          <p:nvPr/>
        </p:nvSpPr>
        <p:spPr>
          <a:xfrm>
            <a:off x="2531644" y="190155"/>
            <a:ext cx="445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鋼板，耐熱板，高周波コイルの配置図</a:t>
            </a:r>
            <a:r>
              <a:rPr kumimoji="1" lang="ja-JP" altLang="en-US" b="1" baseline="30000" dirty="0"/>
              <a:t>＊</a:t>
            </a:r>
            <a:r>
              <a:rPr kumimoji="1" lang="en-US" altLang="ja-JP" b="1" baseline="30000" dirty="0"/>
              <a:t>1</a:t>
            </a:r>
            <a:endParaRPr kumimoji="1" lang="ja-JP" altLang="en-US" b="1" baseline="300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D178655-D2DF-96CB-DA88-CCD6230EDE43}"/>
              </a:ext>
            </a:extLst>
          </p:cNvPr>
          <p:cNvSpPr txBox="1"/>
          <p:nvPr/>
        </p:nvSpPr>
        <p:spPr>
          <a:xfrm>
            <a:off x="5219700" y="6183094"/>
            <a:ext cx="3886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＊</a:t>
            </a:r>
            <a:r>
              <a:rPr kumimoji="1" lang="en-US" altLang="ja-JP" dirty="0"/>
              <a:t>1</a:t>
            </a:r>
            <a:r>
              <a:rPr kumimoji="1" lang="ja-JP" altLang="en-US" dirty="0"/>
              <a:t>：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イメージ図のため</a:t>
            </a:r>
            <a:r>
              <a:rPr kumimoji="1" lang="ja-JP" altLang="en-US" dirty="0"/>
              <a:t>縮尺は不正確</a:t>
            </a:r>
            <a:endParaRPr kumimoji="1" lang="en-US" altLang="ja-JP" dirty="0"/>
          </a:p>
          <a:p>
            <a:r>
              <a:rPr kumimoji="1" lang="ja-JP" altLang="en-US" dirty="0"/>
              <a:t>＊</a:t>
            </a:r>
            <a:r>
              <a:rPr kumimoji="1" lang="en-US" altLang="ja-JP" dirty="0"/>
              <a:t>2</a:t>
            </a:r>
            <a:r>
              <a:rPr kumimoji="1" lang="ja-JP" altLang="en-US" dirty="0"/>
              <a:t>：高周波コイルの形状は参考例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C2AE96E-96CC-E01E-F525-8CFEB4BCD0B1}"/>
              </a:ext>
            </a:extLst>
          </p:cNvPr>
          <p:cNvSpPr txBox="1"/>
          <p:nvPr/>
        </p:nvSpPr>
        <p:spPr>
          <a:xfrm>
            <a:off x="8313" y="0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別紙図面</a:t>
            </a:r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559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</TotalTime>
  <Words>140</Words>
  <Application>Microsoft Office PowerPoint</Application>
  <PresentationFormat>画面に合わせる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地方独立行政法人大阪産業技術研究所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半澤 龍之介</cp:lastModifiedBy>
  <cp:revision>40</cp:revision>
  <dcterms:created xsi:type="dcterms:W3CDTF">2024-07-09T07:31:14Z</dcterms:created>
  <dcterms:modified xsi:type="dcterms:W3CDTF">2025-05-26T05:51:24Z</dcterms:modified>
</cp:coreProperties>
</file>