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6" autoAdjust="0"/>
    <p:restoredTop sz="95850" autoAdjust="0"/>
  </p:normalViewPr>
  <p:slideViewPr>
    <p:cSldViewPr snapToGrid="0">
      <p:cViewPr varScale="1">
        <p:scale>
          <a:sx n="76" d="100"/>
          <a:sy n="76" d="100"/>
        </p:scale>
        <p:origin x="84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90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39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24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09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96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6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15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77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57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89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06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927897-B459-477C-9EEC-658E2F7B53CE}" type="datetimeFigureOut">
              <a:rPr kumimoji="1" lang="ja-JP" altLang="en-US" smtClean="0"/>
              <a:t>2025/5/26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25AFCF-472D-4B4F-A1B8-52717117AC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94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1A36D2-92FF-A6CA-C7B9-B92D0C918F49}"/>
              </a:ext>
            </a:extLst>
          </p:cNvPr>
          <p:cNvSpPr txBox="1"/>
          <p:nvPr/>
        </p:nvSpPr>
        <p:spPr>
          <a:xfrm>
            <a:off x="2370236" y="1106270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高周波発振器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" name="直方体 9">
            <a:extLst>
              <a:ext uri="{FF2B5EF4-FFF2-40B4-BE49-F238E27FC236}">
                <a16:creationId xmlns:a16="http://schemas.microsoft.com/office/drawing/2014/main" id="{C0266BAC-0E30-ABF1-7552-67C97A0A90D3}"/>
              </a:ext>
            </a:extLst>
          </p:cNvPr>
          <p:cNvSpPr/>
          <p:nvPr/>
        </p:nvSpPr>
        <p:spPr>
          <a:xfrm>
            <a:off x="5309336" y="1328263"/>
            <a:ext cx="1179566" cy="561975"/>
          </a:xfrm>
          <a:prstGeom prst="cube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CA6337E-5921-043A-CE96-567B2C2EB6AA}"/>
              </a:ext>
            </a:extLst>
          </p:cNvPr>
          <p:cNvSpPr txBox="1"/>
          <p:nvPr/>
        </p:nvSpPr>
        <p:spPr>
          <a:xfrm>
            <a:off x="3849807" y="1869756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D6824F0-31A3-BEEC-0082-265E2B2B2169}"/>
              </a:ext>
            </a:extLst>
          </p:cNvPr>
          <p:cNvSpPr txBox="1"/>
          <p:nvPr/>
        </p:nvSpPr>
        <p:spPr>
          <a:xfrm>
            <a:off x="6479758" y="5209087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CFBB5A8-DCCB-B8B7-B3C8-2F6C52A5DE2B}"/>
              </a:ext>
            </a:extLst>
          </p:cNvPr>
          <p:cNvSpPr txBox="1"/>
          <p:nvPr/>
        </p:nvSpPr>
        <p:spPr>
          <a:xfrm>
            <a:off x="4082694" y="3532197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34826A0-EA86-B80D-C4F1-023FA20411E5}"/>
              </a:ext>
            </a:extLst>
          </p:cNvPr>
          <p:cNvSpPr txBox="1"/>
          <p:nvPr/>
        </p:nvSpPr>
        <p:spPr>
          <a:xfrm>
            <a:off x="2298918" y="4206823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73FC18-6DC7-7013-A8F6-28A215F114A8}"/>
              </a:ext>
            </a:extLst>
          </p:cNvPr>
          <p:cNvSpPr txBox="1"/>
          <p:nvPr/>
        </p:nvSpPr>
        <p:spPr>
          <a:xfrm>
            <a:off x="591866" y="2045319"/>
            <a:ext cx="8771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冷却器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l"/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5E1BB0-A929-6E40-9174-9645CE97FA5D}"/>
              </a:ext>
            </a:extLst>
          </p:cNvPr>
          <p:cNvSpPr txBox="1"/>
          <p:nvPr/>
        </p:nvSpPr>
        <p:spPr>
          <a:xfrm>
            <a:off x="5012200" y="886089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周波数整合器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BB0B263-BEB8-0A54-7580-E69884CB7969}"/>
              </a:ext>
            </a:extLst>
          </p:cNvPr>
          <p:cNvSpPr txBox="1"/>
          <p:nvPr/>
        </p:nvSpPr>
        <p:spPr>
          <a:xfrm>
            <a:off x="7127237" y="100669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高周波コイル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3ED6F6E-34A0-01AF-40A2-B4D633107929}"/>
              </a:ext>
            </a:extLst>
          </p:cNvPr>
          <p:cNvSpPr txBox="1"/>
          <p:nvPr/>
        </p:nvSpPr>
        <p:spPr>
          <a:xfrm>
            <a:off x="3855372" y="5350826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温度調節器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5)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0013BE7-B649-F7DA-12F3-3445B3866240}"/>
              </a:ext>
            </a:extLst>
          </p:cNvPr>
          <p:cNvSpPr txBox="1"/>
          <p:nvPr/>
        </p:nvSpPr>
        <p:spPr>
          <a:xfrm>
            <a:off x="5083630" y="2577435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手動出力調整器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659DEF6-8D40-5C00-1626-7113F846DE20}"/>
              </a:ext>
            </a:extLst>
          </p:cNvPr>
          <p:cNvSpPr txBox="1"/>
          <p:nvPr/>
        </p:nvSpPr>
        <p:spPr>
          <a:xfrm>
            <a:off x="7531145" y="3888813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放射温度計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l"/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4" name="直方体 33">
            <a:extLst>
              <a:ext uri="{FF2B5EF4-FFF2-40B4-BE49-F238E27FC236}">
                <a16:creationId xmlns:a16="http://schemas.microsoft.com/office/drawing/2014/main" id="{5D962011-6E8B-4B65-124E-8A01B3168621}"/>
              </a:ext>
            </a:extLst>
          </p:cNvPr>
          <p:cNvSpPr/>
          <p:nvPr/>
        </p:nvSpPr>
        <p:spPr>
          <a:xfrm>
            <a:off x="650830" y="1051057"/>
            <a:ext cx="1002197" cy="2048041"/>
          </a:xfrm>
          <a:prstGeom prst="cube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DF04B61-84CA-075D-CBAD-22ECD3606FD4}"/>
              </a:ext>
            </a:extLst>
          </p:cNvPr>
          <p:cNvSpPr txBox="1"/>
          <p:nvPr/>
        </p:nvSpPr>
        <p:spPr>
          <a:xfrm>
            <a:off x="-47718" y="-38143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別紙図面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7" name="直方体 36">
            <a:extLst>
              <a:ext uri="{FF2B5EF4-FFF2-40B4-BE49-F238E27FC236}">
                <a16:creationId xmlns:a16="http://schemas.microsoft.com/office/drawing/2014/main" id="{8998ACD9-CCD2-D7FC-AF05-0E7A35D4120D}"/>
              </a:ext>
            </a:extLst>
          </p:cNvPr>
          <p:cNvSpPr/>
          <p:nvPr/>
        </p:nvSpPr>
        <p:spPr>
          <a:xfrm>
            <a:off x="1753912" y="1504797"/>
            <a:ext cx="1822032" cy="558132"/>
          </a:xfrm>
          <a:prstGeom prst="cube">
            <a:avLst>
              <a:gd name="adj" fmla="val 46850"/>
            </a:avLst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直方体 37">
            <a:extLst>
              <a:ext uri="{FF2B5EF4-FFF2-40B4-BE49-F238E27FC236}">
                <a16:creationId xmlns:a16="http://schemas.microsoft.com/office/drawing/2014/main" id="{62C71332-1FE0-184C-A127-53CC10C6615A}"/>
              </a:ext>
            </a:extLst>
          </p:cNvPr>
          <p:cNvSpPr/>
          <p:nvPr/>
        </p:nvSpPr>
        <p:spPr>
          <a:xfrm>
            <a:off x="5328757" y="2964214"/>
            <a:ext cx="1338828" cy="299645"/>
          </a:xfrm>
          <a:prstGeom prst="cube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直方体 38">
            <a:extLst>
              <a:ext uri="{FF2B5EF4-FFF2-40B4-BE49-F238E27FC236}">
                <a16:creationId xmlns:a16="http://schemas.microsoft.com/office/drawing/2014/main" id="{C51B3D04-EB0A-DD60-1F22-8F6ED21906F7}"/>
              </a:ext>
            </a:extLst>
          </p:cNvPr>
          <p:cNvSpPr/>
          <p:nvPr/>
        </p:nvSpPr>
        <p:spPr>
          <a:xfrm>
            <a:off x="4708799" y="4576155"/>
            <a:ext cx="514350" cy="828675"/>
          </a:xfrm>
          <a:prstGeom prst="cube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7A2D84-F099-3A06-E4CF-77BD09FDCDC6}"/>
              </a:ext>
            </a:extLst>
          </p:cNvPr>
          <p:cNvSpPr/>
          <p:nvPr/>
        </p:nvSpPr>
        <p:spPr>
          <a:xfrm>
            <a:off x="174182" y="4913590"/>
            <a:ext cx="862751" cy="1655436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D53A547-495F-3DA9-ED9F-E89D25D0B745}"/>
              </a:ext>
            </a:extLst>
          </p:cNvPr>
          <p:cNvSpPr txBox="1"/>
          <p:nvPr/>
        </p:nvSpPr>
        <p:spPr>
          <a:xfrm>
            <a:off x="164657" y="553878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分電盤</a:t>
            </a: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DE2DF512-1296-5CBC-3A3E-B110BAE2E501}"/>
              </a:ext>
            </a:extLst>
          </p:cNvPr>
          <p:cNvCxnSpPr/>
          <p:nvPr/>
        </p:nvCxnSpPr>
        <p:spPr>
          <a:xfrm>
            <a:off x="459932" y="2063770"/>
            <a:ext cx="0" cy="29368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C94C58C4-877C-9F43-365B-BAA7FD427C07}"/>
              </a:ext>
            </a:extLst>
          </p:cNvPr>
          <p:cNvCxnSpPr>
            <a:cxnSpLocks/>
          </p:cNvCxnSpPr>
          <p:nvPr/>
        </p:nvCxnSpPr>
        <p:spPr>
          <a:xfrm>
            <a:off x="454970" y="2070071"/>
            <a:ext cx="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4BCD318B-6709-36D6-4E53-6429CB7326DC}"/>
              </a:ext>
            </a:extLst>
          </p:cNvPr>
          <p:cNvCxnSpPr>
            <a:cxnSpLocks/>
          </p:cNvCxnSpPr>
          <p:nvPr/>
        </p:nvCxnSpPr>
        <p:spPr>
          <a:xfrm>
            <a:off x="317057" y="838200"/>
            <a:ext cx="0" cy="41622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553024BA-F629-B380-33B6-5E792E225351}"/>
              </a:ext>
            </a:extLst>
          </p:cNvPr>
          <p:cNvCxnSpPr>
            <a:cxnSpLocks/>
          </p:cNvCxnSpPr>
          <p:nvPr/>
        </p:nvCxnSpPr>
        <p:spPr>
          <a:xfrm>
            <a:off x="317057" y="838200"/>
            <a:ext cx="20260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FD1D5804-FF4C-0153-4D07-7F9623258CA8}"/>
              </a:ext>
            </a:extLst>
          </p:cNvPr>
          <p:cNvCxnSpPr>
            <a:cxnSpLocks/>
          </p:cNvCxnSpPr>
          <p:nvPr/>
        </p:nvCxnSpPr>
        <p:spPr>
          <a:xfrm>
            <a:off x="2336357" y="827097"/>
            <a:ext cx="0" cy="79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3845E4EF-CDC1-F5D4-4B9E-4A5E829E0CE1}"/>
              </a:ext>
            </a:extLst>
          </p:cNvPr>
          <p:cNvCxnSpPr/>
          <p:nvPr/>
        </p:nvCxnSpPr>
        <p:spPr>
          <a:xfrm>
            <a:off x="1497604" y="1930357"/>
            <a:ext cx="468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1CE08E11-05BE-1E15-6262-9BA00EDF21AC}"/>
              </a:ext>
            </a:extLst>
          </p:cNvPr>
          <p:cNvCxnSpPr/>
          <p:nvPr/>
        </p:nvCxnSpPr>
        <p:spPr>
          <a:xfrm>
            <a:off x="3431621" y="1729859"/>
            <a:ext cx="190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EC24DC45-AD85-3C82-8750-8E5E35B449A2}"/>
              </a:ext>
            </a:extLst>
          </p:cNvPr>
          <p:cNvCxnSpPr/>
          <p:nvPr/>
        </p:nvCxnSpPr>
        <p:spPr>
          <a:xfrm>
            <a:off x="3431620" y="1813806"/>
            <a:ext cx="1908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470F7E5-BA29-0686-8605-B8C088C47AE8}"/>
              </a:ext>
            </a:extLst>
          </p:cNvPr>
          <p:cNvSpPr/>
          <p:nvPr/>
        </p:nvSpPr>
        <p:spPr>
          <a:xfrm>
            <a:off x="2482931" y="2005092"/>
            <a:ext cx="2295519" cy="3191248"/>
          </a:xfrm>
          <a:custGeom>
            <a:avLst/>
            <a:gdLst>
              <a:gd name="connsiteX0" fmla="*/ 40896 w 1164846"/>
              <a:gd name="connsiteY0" fmla="*/ 0 h 2676525"/>
              <a:gd name="connsiteX1" fmla="*/ 136146 w 1164846"/>
              <a:gd name="connsiteY1" fmla="*/ 1543050 h 2676525"/>
              <a:gd name="connsiteX2" fmla="*/ 1164846 w 1164846"/>
              <a:gd name="connsiteY2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4846" h="2676525">
                <a:moveTo>
                  <a:pt x="40896" y="0"/>
                </a:moveTo>
                <a:cubicBezTo>
                  <a:pt x="-5142" y="548481"/>
                  <a:pt x="-51179" y="1096963"/>
                  <a:pt x="136146" y="1543050"/>
                </a:cubicBezTo>
                <a:cubicBezTo>
                  <a:pt x="323471" y="1989137"/>
                  <a:pt x="744158" y="2332831"/>
                  <a:pt x="1164846" y="2676525"/>
                </a:cubicBez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5CAF1E77-2266-575C-74B5-12217FCEA92A}"/>
              </a:ext>
            </a:extLst>
          </p:cNvPr>
          <p:cNvSpPr/>
          <p:nvPr/>
        </p:nvSpPr>
        <p:spPr>
          <a:xfrm>
            <a:off x="4962463" y="3157944"/>
            <a:ext cx="377158" cy="1458795"/>
          </a:xfrm>
          <a:custGeom>
            <a:avLst/>
            <a:gdLst>
              <a:gd name="connsiteX0" fmla="*/ 0 w 1428750"/>
              <a:gd name="connsiteY0" fmla="*/ 1047750 h 1047750"/>
              <a:gd name="connsiteX1" fmla="*/ 304800 w 1428750"/>
              <a:gd name="connsiteY1" fmla="*/ 304800 h 1047750"/>
              <a:gd name="connsiteX2" fmla="*/ 1428750 w 1428750"/>
              <a:gd name="connsiteY2" fmla="*/ 0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0" h="1047750">
                <a:moveTo>
                  <a:pt x="0" y="1047750"/>
                </a:moveTo>
                <a:cubicBezTo>
                  <a:pt x="33337" y="763587"/>
                  <a:pt x="66675" y="479425"/>
                  <a:pt x="304800" y="304800"/>
                </a:cubicBezTo>
                <a:cubicBezTo>
                  <a:pt x="542925" y="130175"/>
                  <a:pt x="985837" y="65087"/>
                  <a:pt x="1428750" y="0"/>
                </a:cubicBez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柱 70">
            <a:extLst>
              <a:ext uri="{FF2B5EF4-FFF2-40B4-BE49-F238E27FC236}">
                <a16:creationId xmlns:a16="http://schemas.microsoft.com/office/drawing/2014/main" id="{F36853EA-7791-3CD5-265D-798AEFC26F92}"/>
              </a:ext>
            </a:extLst>
          </p:cNvPr>
          <p:cNvSpPr/>
          <p:nvPr/>
        </p:nvSpPr>
        <p:spPr>
          <a:xfrm>
            <a:off x="7160627" y="3470575"/>
            <a:ext cx="373648" cy="1339942"/>
          </a:xfrm>
          <a:prstGeom prst="can">
            <a:avLst/>
          </a:prstGeom>
          <a:noFill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68BDE7ED-AD28-E37A-876D-8AEF3AA10909}"/>
              </a:ext>
            </a:extLst>
          </p:cNvPr>
          <p:cNvSpPr txBox="1"/>
          <p:nvPr/>
        </p:nvSpPr>
        <p:spPr>
          <a:xfrm>
            <a:off x="452412" y="3549133"/>
            <a:ext cx="116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20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F03B011-7289-12E6-6778-03B73578657A}"/>
              </a:ext>
            </a:extLst>
          </p:cNvPr>
          <p:cNvSpPr txBox="1"/>
          <p:nvPr/>
        </p:nvSpPr>
        <p:spPr>
          <a:xfrm>
            <a:off x="825084" y="474604"/>
            <a:ext cx="116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20 m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以上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9E3B052-C526-F4B0-6E95-95E18DE493B5}"/>
              </a:ext>
            </a:extLst>
          </p:cNvPr>
          <p:cNvCxnSpPr/>
          <p:nvPr/>
        </p:nvCxnSpPr>
        <p:spPr>
          <a:xfrm>
            <a:off x="1798728" y="6359009"/>
            <a:ext cx="90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1C5D8136-00BB-09BB-95CE-8484AA2FD6B9}"/>
              </a:ext>
            </a:extLst>
          </p:cNvPr>
          <p:cNvCxnSpPr/>
          <p:nvPr/>
        </p:nvCxnSpPr>
        <p:spPr>
          <a:xfrm>
            <a:off x="1798727" y="6662031"/>
            <a:ext cx="900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円弧 5">
            <a:extLst>
              <a:ext uri="{FF2B5EF4-FFF2-40B4-BE49-F238E27FC236}">
                <a16:creationId xmlns:a16="http://schemas.microsoft.com/office/drawing/2014/main" id="{7C5EDF9E-4E1C-6EBF-447E-5BA52781293E}"/>
              </a:ext>
            </a:extLst>
          </p:cNvPr>
          <p:cNvSpPr>
            <a:spLocks noChangeAspect="1"/>
          </p:cNvSpPr>
          <p:nvPr/>
        </p:nvSpPr>
        <p:spPr>
          <a:xfrm>
            <a:off x="6941829" y="1433980"/>
            <a:ext cx="930658" cy="391688"/>
          </a:xfrm>
          <a:prstGeom prst="arc">
            <a:avLst>
              <a:gd name="adj1" fmla="val 11461364"/>
              <a:gd name="adj2" fmla="val 1051133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CD28C13-E8EE-1328-1715-109A22E7B889}"/>
              </a:ext>
            </a:extLst>
          </p:cNvPr>
          <p:cNvCxnSpPr/>
          <p:nvPr/>
        </p:nvCxnSpPr>
        <p:spPr>
          <a:xfrm>
            <a:off x="6407110" y="1676443"/>
            <a:ext cx="5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6D55EDD0-25FA-EB58-1273-5FB5A35120C1}"/>
              </a:ext>
            </a:extLst>
          </p:cNvPr>
          <p:cNvCxnSpPr/>
          <p:nvPr/>
        </p:nvCxnSpPr>
        <p:spPr>
          <a:xfrm>
            <a:off x="6445210" y="1552618"/>
            <a:ext cx="5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9EFD1C4-697A-7101-37E4-257598028E5D}"/>
              </a:ext>
            </a:extLst>
          </p:cNvPr>
          <p:cNvSpPr txBox="1"/>
          <p:nvPr/>
        </p:nvSpPr>
        <p:spPr>
          <a:xfrm>
            <a:off x="2651455" y="6174343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電線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8)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8E369F-93E3-F541-65CC-814014157229}"/>
              </a:ext>
            </a:extLst>
          </p:cNvPr>
          <p:cNvSpPr txBox="1"/>
          <p:nvPr/>
        </p:nvSpPr>
        <p:spPr>
          <a:xfrm>
            <a:off x="2606754" y="6447186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水冷配管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内訳</a:t>
            </a:r>
            <a:r>
              <a:rPr kumimoji="1"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8)</a:t>
            </a:r>
            <a:endParaRPr kumimoji="1"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101D3E29-940B-18BD-931C-749F85B3DCB7}"/>
              </a:ext>
            </a:extLst>
          </p:cNvPr>
          <p:cNvSpPr/>
          <p:nvPr/>
        </p:nvSpPr>
        <p:spPr>
          <a:xfrm>
            <a:off x="5149988" y="4735946"/>
            <a:ext cx="2174738" cy="683945"/>
          </a:xfrm>
          <a:custGeom>
            <a:avLst/>
            <a:gdLst>
              <a:gd name="connsiteX0" fmla="*/ 0 w 2295525"/>
              <a:gd name="connsiteY0" fmla="*/ 809625 h 1120241"/>
              <a:gd name="connsiteX1" fmla="*/ 1104900 w 2295525"/>
              <a:gd name="connsiteY1" fmla="*/ 1076325 h 1120241"/>
              <a:gd name="connsiteX2" fmla="*/ 2295525 w 2295525"/>
              <a:gd name="connsiteY2" fmla="*/ 0 h 11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5525" h="1120241">
                <a:moveTo>
                  <a:pt x="0" y="809625"/>
                </a:moveTo>
                <a:cubicBezTo>
                  <a:pt x="361156" y="1010444"/>
                  <a:pt x="722312" y="1211263"/>
                  <a:pt x="1104900" y="1076325"/>
                </a:cubicBezTo>
                <a:cubicBezTo>
                  <a:pt x="1487488" y="941387"/>
                  <a:pt x="1891506" y="470693"/>
                  <a:pt x="2295525" y="0"/>
                </a:cubicBez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9760597-35E0-4F7D-BCC2-64FAD4553A7A}"/>
              </a:ext>
            </a:extLst>
          </p:cNvPr>
          <p:cNvSpPr txBox="1"/>
          <p:nvPr/>
        </p:nvSpPr>
        <p:spPr>
          <a:xfrm>
            <a:off x="2497956" y="116753"/>
            <a:ext cx="5240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高周波加熱装置が稼働する装置構成の概要図</a:t>
            </a:r>
            <a:r>
              <a:rPr kumimoji="1" lang="ja-JP" altLang="en-US" b="1" baseline="30000" dirty="0">
                <a:latin typeface="+mn-ea"/>
                <a:cs typeface="Times New Roman" panose="02020603050405020304" pitchFamily="18" charset="0"/>
              </a:rPr>
              <a:t>＊</a:t>
            </a:r>
            <a:r>
              <a:rPr kumimoji="1" lang="en-US" altLang="ja-JP" b="1" baseline="30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1,2,3</a:t>
            </a:r>
            <a:endParaRPr kumimoji="1" lang="ja-JP" altLang="en-US" b="1" baseline="30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C77DE3-19B1-AE62-2A9D-F7417048444A}"/>
              </a:ext>
            </a:extLst>
          </p:cNvPr>
          <p:cNvSpPr txBox="1"/>
          <p:nvPr/>
        </p:nvSpPr>
        <p:spPr>
          <a:xfrm>
            <a:off x="5133469" y="5876181"/>
            <a:ext cx="40543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>
                <a:latin typeface="+mn-ea"/>
                <a:ea typeface="ＭＳ Ｐゴシック" panose="020B0600070205080204" pitchFamily="50" charset="-128"/>
                <a:cs typeface="Times New Roman" panose="02020603050405020304" pitchFamily="18" charset="0"/>
              </a:rPr>
              <a:t>＊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：イメージ図のため縮尺は不正確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＊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：分電盤と内訳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～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8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の形状は参考例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l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＊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：内訳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～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8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の配置は参考例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960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>
            <a:latin typeface="ＭＳ Ｐゴシック" panose="020B0600070205080204" pitchFamily="50" charset="-128"/>
            <a:ea typeface="ＭＳ Ｐゴシック" panose="020B0600070205080204" pitchFamily="50" charset="-128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120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>ORIST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岡本 明</dc:creator>
  <cp:lastModifiedBy>半澤 龍之介</cp:lastModifiedBy>
  <cp:revision>48</cp:revision>
  <dcterms:created xsi:type="dcterms:W3CDTF">2024-09-10T08:35:43Z</dcterms:created>
  <dcterms:modified xsi:type="dcterms:W3CDTF">2025-05-26T05:51:48Z</dcterms:modified>
</cp:coreProperties>
</file>